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6"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9" d="100"/>
          <a:sy n="119" d="100"/>
        </p:scale>
        <p:origin x="165"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fld id="{6538D926-B0AE-4555-A457-3F394C21E8B7}" type="datetimeFigureOut">
              <a:rPr lang="en-US" smtClean="0"/>
              <a:t>12/15/2025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1575955967"/>
      </p:ext>
    </p:extLst>
  </p:cSld>
  <p:clrMapOvr>
    <a:masterClrMapping/>
  </p:clrMapOvr>
  <p:transition spd="slow">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538D926-B0AE-4555-A457-3F394C21E8B7}" type="datetimeFigureOut">
              <a:rPr lang="en-US" smtClean="0"/>
              <a:t>12/15/2025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3299477407"/>
      </p:ext>
    </p:extLst>
  </p:cSld>
  <p:clrMapOvr>
    <a:masterClrMapping/>
  </p:clrMapOvr>
  <p:transition spd="slow">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538D926-B0AE-4555-A457-3F394C21E8B7}" type="datetimeFigureOut">
              <a:rPr lang="en-US" smtClean="0"/>
              <a:t>12/15/2025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4059138063"/>
      </p:ext>
    </p:extLst>
  </p:cSld>
  <p:clrMapOvr>
    <a:masterClrMapping/>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538D926-B0AE-4555-A457-3F394C21E8B7}" type="datetimeFigureOut">
              <a:rPr lang="en-US" smtClean="0"/>
              <a:t>12/15/2025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2681997196"/>
      </p:ext>
    </p:extLst>
  </p:cSld>
  <p:clrMapOvr>
    <a:masterClrMapping/>
  </p:clrMapOvr>
  <p:transition spd="slow">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6538D926-B0AE-4555-A457-3F394C21E8B7}" type="datetimeFigureOut">
              <a:rPr lang="en-US" smtClean="0"/>
              <a:t>12/15/2025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4078116580"/>
      </p:ext>
    </p:extLst>
  </p:cSld>
  <p:clrMapOvr>
    <a:masterClrMapping/>
  </p:clrMapOvr>
  <p:transition spd="slow">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fld id="{6538D926-B0AE-4555-A457-3F394C21E8B7}" type="datetimeFigureOut">
              <a:rPr lang="en-US" smtClean="0"/>
              <a:t>12/15/2025</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3771167669"/>
      </p:ext>
    </p:extLst>
  </p:cSld>
  <p:clrMapOvr>
    <a:masterClrMapping/>
  </p:clrMapOvr>
  <p:transition spd="slow">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fld id="{6538D926-B0AE-4555-A457-3F394C21E8B7}" type="datetimeFigureOut">
              <a:rPr lang="en-US" smtClean="0"/>
              <a:t>12/15/2025</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243388077"/>
      </p:ext>
    </p:extLst>
  </p:cSld>
  <p:clrMapOvr>
    <a:masterClrMapping/>
  </p:clrMapOvr>
  <p:transition spd="slow">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fld id="{6538D926-B0AE-4555-A457-3F394C21E8B7}" type="datetimeFigureOut">
              <a:rPr lang="en-US" smtClean="0"/>
              <a:t>12/15/2025</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3760010688"/>
      </p:ext>
    </p:extLst>
  </p:cSld>
  <p:clrMapOvr>
    <a:masterClrMapping/>
  </p:clrMapOvr>
  <p:transition spd="slow">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538D926-B0AE-4555-A457-3F394C21E8B7}" type="datetimeFigureOut">
              <a:rPr lang="en-US" smtClean="0"/>
              <a:t>12/15/2025</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1515562411"/>
      </p:ext>
    </p:extLst>
  </p:cSld>
  <p:clrMapOvr>
    <a:masterClrMapping/>
  </p:clrMapOvr>
  <p:transition spd="slow">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6538D926-B0AE-4555-A457-3F394C21E8B7}" type="datetimeFigureOut">
              <a:rPr lang="en-US" smtClean="0"/>
              <a:t>12/15/2025</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100275027"/>
      </p:ext>
    </p:extLst>
  </p:cSld>
  <p:clrMapOvr>
    <a:masterClrMapping/>
  </p:clrMapOvr>
  <p:transition spd="slow">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6538D926-B0AE-4555-A457-3F394C21E8B7}" type="datetimeFigureOut">
              <a:rPr lang="en-US" smtClean="0"/>
              <a:t>12/15/2025</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8BBB1CD7-232A-4A9C-99B7-9D232428DB03}" type="slidenum">
              <a:rPr lang="en-US" smtClean="0"/>
              <a:t>‹N›</a:t>
            </a:fld>
            <a:endParaRPr lang="en-US"/>
          </a:p>
        </p:txBody>
      </p:sp>
    </p:spTree>
    <p:extLst>
      <p:ext uri="{BB962C8B-B14F-4D97-AF65-F5344CB8AC3E}">
        <p14:creationId xmlns:p14="http://schemas.microsoft.com/office/powerpoint/2010/main" val="602244796"/>
      </p:ext>
    </p:extLst>
  </p:cSld>
  <p:clrMapOvr>
    <a:masterClrMapping/>
  </p:clrMapOvr>
  <p:transition spd="slow">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38D926-B0AE-4555-A457-3F394C21E8B7}" type="datetimeFigureOut">
              <a:rPr lang="en-US" smtClean="0"/>
              <a:t>12/15/2025</a:t>
            </a:fld>
            <a:endParaRPr lang="en-US"/>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BB1CD7-232A-4A9C-99B7-9D232428DB03}" type="slidenum">
              <a:rPr lang="en-US" smtClean="0"/>
              <a:t>‹N›</a:t>
            </a:fld>
            <a:endParaRPr lang="en-US"/>
          </a:p>
        </p:txBody>
      </p:sp>
    </p:spTree>
    <p:extLst>
      <p:ext uri="{BB962C8B-B14F-4D97-AF65-F5344CB8AC3E}">
        <p14:creationId xmlns:p14="http://schemas.microsoft.com/office/powerpoint/2010/main" val="1596331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ircl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18" Type="http://schemas.openxmlformats.org/officeDocument/2006/relationships/image" Target="../media/image21.jpeg"/><Relationship Id="rId3" Type="http://schemas.openxmlformats.org/officeDocument/2006/relationships/image" Target="../media/image6.png"/><Relationship Id="rId7" Type="http://schemas.openxmlformats.org/officeDocument/2006/relationships/image" Target="../media/image10.jpeg"/><Relationship Id="rId12" Type="http://schemas.openxmlformats.org/officeDocument/2006/relationships/image" Target="../media/image15.jpeg"/><Relationship Id="rId17" Type="http://schemas.openxmlformats.org/officeDocument/2006/relationships/image" Target="../media/image20.jpeg"/><Relationship Id="rId2" Type="http://schemas.openxmlformats.org/officeDocument/2006/relationships/image" Target="../media/image5.jpeg"/><Relationship Id="rId16"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5" Type="http://schemas.openxmlformats.org/officeDocument/2006/relationships/image" Target="../media/image18.jpeg"/><Relationship Id="rId10" Type="http://schemas.openxmlformats.org/officeDocument/2006/relationships/image" Target="../media/image13.jpeg"/><Relationship Id="rId19" Type="http://schemas.openxmlformats.org/officeDocument/2006/relationships/image" Target="../media/image22.pn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jp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4"/>
          <a:stretch>
            <a:fillRect/>
          </a:stretch>
        </p:blipFill>
        <p:spPr>
          <a:xfrm>
            <a:off x="577049" y="346229"/>
            <a:ext cx="10866268" cy="6302144"/>
          </a:xfrm>
          <a:prstGeom prst="rect">
            <a:avLst/>
          </a:prstGeom>
        </p:spPr>
      </p:pic>
      <p:sp>
        <p:nvSpPr>
          <p:cNvPr id="3" name="Sottotitolo 2"/>
          <p:cNvSpPr>
            <a:spLocks noGrp="1"/>
          </p:cNvSpPr>
          <p:nvPr>
            <p:ph type="subTitle" idx="1"/>
          </p:nvPr>
        </p:nvSpPr>
        <p:spPr>
          <a:xfrm>
            <a:off x="1857113" y="1706482"/>
            <a:ext cx="8904302" cy="3795821"/>
          </a:xfrm>
        </p:spPr>
        <p:txBody>
          <a:bodyPr>
            <a:noAutofit/>
          </a:bodyPr>
          <a:lstStyle/>
          <a:p>
            <a:pPr>
              <a:lnSpc>
                <a:spcPct val="150000"/>
              </a:lnSpc>
            </a:pPr>
            <a:r>
              <a:rPr lang="it-IT" sz="48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Rounded MT Bold" panose="020F0704030504030204" pitchFamily="34" charset="0"/>
              </a:rPr>
              <a:t>NEL CALORE DELLA FIAMMA DELLA CARITÀ</a:t>
            </a:r>
            <a:endParaRPr lang="en-US" sz="48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Rounded MT Bold" panose="020F0704030504030204" pitchFamily="34" charset="0"/>
            </a:endParaRPr>
          </a:p>
          <a:p>
            <a:r>
              <a:rPr lang="it-IT" sz="40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Rounded MT Bold" panose="020F0704030504030204" pitchFamily="34" charset="0"/>
              </a:rPr>
              <a:t>Provincia S. Giuseppe dell’India</a:t>
            </a:r>
            <a:r>
              <a:rPr lang="it-IT" sz="48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Rounded MT Bold" panose="020F0704030504030204" pitchFamily="34" charset="0"/>
              </a:rPr>
              <a:t>, </a:t>
            </a:r>
          </a:p>
          <a:p>
            <a:r>
              <a:rPr lang="it-IT"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Rounded MT Bold" panose="020F0704030504030204" pitchFamily="34" charset="0"/>
              </a:rPr>
              <a:t>6 ottobre - 30 novembre 2025</a:t>
            </a:r>
            <a:endParaRPr lang="en-US" sz="3200" b="1" spc="50" dirty="0">
              <a:ln w="9525" cmpd="sng">
                <a:solidFill>
                  <a:schemeClr val="accent1"/>
                </a:solidFill>
                <a:prstDash val="solid"/>
              </a:ln>
              <a:solidFill>
                <a:srgbClr val="70AD47">
                  <a:tint val="1000"/>
                </a:srgbClr>
              </a:solidFill>
              <a:effectLst>
                <a:glow rad="38100">
                  <a:schemeClr val="accent1">
                    <a:alpha val="40000"/>
                  </a:schemeClr>
                </a:glow>
              </a:effectLst>
              <a:latin typeface="Arial Rounded MT Bold" panose="020F0704030504030204" pitchFamily="34" charset="0"/>
            </a:endParaRPr>
          </a:p>
        </p:txBody>
      </p:sp>
      <p:pic>
        <p:nvPicPr>
          <p:cNvPr id="5" name="Immagine 4"/>
          <p:cNvPicPr>
            <a:picLocks noChangeAspect="1"/>
          </p:cNvPicPr>
          <p:nvPr/>
        </p:nvPicPr>
        <p:blipFill>
          <a:blip r:embed="rId5"/>
          <a:stretch>
            <a:fillRect/>
          </a:stretch>
        </p:blipFill>
        <p:spPr>
          <a:xfrm>
            <a:off x="10573304" y="346228"/>
            <a:ext cx="870013" cy="938487"/>
          </a:xfrm>
          <a:prstGeom prst="ellipse">
            <a:avLst/>
          </a:prstGeom>
          <a:ln>
            <a:noFill/>
          </a:ln>
          <a:effectLst>
            <a:softEdge rad="112500"/>
          </a:effectLst>
        </p:spPr>
      </p:pic>
      <p:pic>
        <p:nvPicPr>
          <p:cNvPr id="8" name="Immagin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831" y="373787"/>
            <a:ext cx="673778" cy="673778"/>
          </a:xfrm>
          <a:prstGeom prst="ellipse">
            <a:avLst/>
          </a:prstGeom>
          <a:ln>
            <a:noFill/>
          </a:ln>
          <a:effectLst>
            <a:softEdge rad="112500"/>
          </a:effectLst>
        </p:spPr>
      </p:pic>
      <p:pic>
        <p:nvPicPr>
          <p:cNvPr id="2" name="healing-wav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856075" y="5770538"/>
            <a:ext cx="609600" cy="609600"/>
          </a:xfrm>
          <a:prstGeom prst="rect">
            <a:avLst/>
          </a:prstGeom>
        </p:spPr>
      </p:pic>
    </p:spTree>
    <p:extLst>
      <p:ext uri="{BB962C8B-B14F-4D97-AF65-F5344CB8AC3E}">
        <p14:creationId xmlns:p14="http://schemas.microsoft.com/office/powerpoint/2010/main" val="2905521556"/>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749607" y="541638"/>
            <a:ext cx="10675214" cy="5912428"/>
          </a:xfrm>
          <a:prstGeom prst="rect">
            <a:avLst/>
          </a:prstGeom>
        </p:spPr>
      </p:pic>
      <p:sp>
        <p:nvSpPr>
          <p:cNvPr id="2" name="Titolo 1"/>
          <p:cNvSpPr>
            <a:spLocks noGrp="1"/>
          </p:cNvSpPr>
          <p:nvPr>
            <p:ph type="title"/>
          </p:nvPr>
        </p:nvSpPr>
        <p:spPr>
          <a:xfrm>
            <a:off x="1776680" y="2006946"/>
            <a:ext cx="8043182" cy="2211901"/>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Abbiamo sentito che Padre Luigi stesso ci stava visitando e abbiamo percepito la sua presenza vicina.</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565221" y="719333"/>
            <a:ext cx="624432" cy="674461"/>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3793" y="852548"/>
            <a:ext cx="697453" cy="697453"/>
          </a:xfrm>
          <a:prstGeom prst="ellipse">
            <a:avLst/>
          </a:prstGeom>
          <a:ln>
            <a:noFill/>
          </a:ln>
          <a:effectLst>
            <a:softEdge rad="112500"/>
          </a:effectLst>
        </p:spPr>
      </p:pic>
    </p:spTree>
    <p:extLst>
      <p:ext uri="{BB962C8B-B14F-4D97-AF65-F5344CB8AC3E}">
        <p14:creationId xmlns:p14="http://schemas.microsoft.com/office/powerpoint/2010/main" val="3111586791"/>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678586" y="356125"/>
            <a:ext cx="10791364" cy="6080186"/>
          </a:xfrm>
          <a:prstGeom prst="rect">
            <a:avLst/>
          </a:prstGeom>
        </p:spPr>
      </p:pic>
      <p:sp>
        <p:nvSpPr>
          <p:cNvPr id="2" name="Titolo 1"/>
          <p:cNvSpPr>
            <a:spLocks noGrp="1"/>
          </p:cNvSpPr>
          <p:nvPr>
            <p:ph type="title"/>
          </p:nvPr>
        </p:nvSpPr>
        <p:spPr>
          <a:xfrm>
            <a:off x="1740808" y="1963973"/>
            <a:ext cx="8460716" cy="3077154"/>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La fiamma della carità ci ha toccato il cuore e ci ha lasciato un'immensa gioia nel celebrare la santità del nostro Fondatore.</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587644" y="507045"/>
            <a:ext cx="673029" cy="726951"/>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996" y="610157"/>
            <a:ext cx="623839" cy="623839"/>
          </a:xfrm>
          <a:prstGeom prst="ellipse">
            <a:avLst/>
          </a:prstGeom>
          <a:ln>
            <a:noFill/>
          </a:ln>
          <a:effectLst>
            <a:softEdge rad="112500"/>
          </a:effectLst>
        </p:spPr>
      </p:pic>
    </p:spTree>
    <p:extLst>
      <p:ext uri="{BB962C8B-B14F-4D97-AF65-F5344CB8AC3E}">
        <p14:creationId xmlns:p14="http://schemas.microsoft.com/office/powerpoint/2010/main" val="2886721239"/>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p:cNvPicPr>
            <a:picLocks noGrp="1" noChangeAspect="1"/>
          </p:cNvPicPr>
          <p:nvPr>
            <p:ph idx="1"/>
          </p:nvPr>
        </p:nvPicPr>
        <p:blipFill>
          <a:blip r:embed="rId2"/>
          <a:stretch>
            <a:fillRect/>
          </a:stretch>
        </p:blipFill>
        <p:spPr>
          <a:xfrm>
            <a:off x="807869" y="382162"/>
            <a:ext cx="10972800" cy="6169557"/>
          </a:xfrm>
          <a:prstGeom prst="rect">
            <a:avLst/>
          </a:prstGeom>
        </p:spPr>
      </p:pic>
      <p:sp>
        <p:nvSpPr>
          <p:cNvPr id="2" name="Titolo 1"/>
          <p:cNvSpPr>
            <a:spLocks noGrp="1"/>
          </p:cNvSpPr>
          <p:nvPr>
            <p:ph type="title"/>
          </p:nvPr>
        </p:nvSpPr>
        <p:spPr>
          <a:xfrm>
            <a:off x="1622878" y="2286101"/>
            <a:ext cx="9135236" cy="3391130"/>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È stata un'esperienza ispiratrice e arricchente: confrontare la nostra vita e missione con quella di Padre Luigi per trarre nuovo vigore ed entusiasmo.</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7" name="Immagine 6"/>
          <p:cNvPicPr>
            <a:picLocks noChangeAspect="1"/>
          </p:cNvPicPr>
          <p:nvPr/>
        </p:nvPicPr>
        <p:blipFill>
          <a:blip r:embed="rId3"/>
          <a:stretch>
            <a:fillRect/>
          </a:stretch>
        </p:blipFill>
        <p:spPr>
          <a:xfrm>
            <a:off x="10999433" y="444308"/>
            <a:ext cx="703580" cy="759950"/>
          </a:xfrm>
          <a:prstGeom prst="rect">
            <a:avLst/>
          </a:prstGeom>
        </p:spPr>
      </p:pic>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6643" y="444307"/>
            <a:ext cx="638769" cy="638769"/>
          </a:xfrm>
          <a:prstGeom prst="ellipse">
            <a:avLst/>
          </a:prstGeom>
          <a:ln>
            <a:noFill/>
          </a:ln>
          <a:effectLst>
            <a:softEdge rad="112500"/>
          </a:effectLst>
        </p:spPr>
      </p:pic>
    </p:spTree>
    <p:extLst>
      <p:ext uri="{BB962C8B-B14F-4D97-AF65-F5344CB8AC3E}">
        <p14:creationId xmlns:p14="http://schemas.microsoft.com/office/powerpoint/2010/main" val="399269620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670106" y="454766"/>
            <a:ext cx="10946167" cy="6045693"/>
          </a:xfrm>
          <a:prstGeom prst="rect">
            <a:avLst/>
          </a:prstGeom>
        </p:spPr>
      </p:pic>
      <p:sp>
        <p:nvSpPr>
          <p:cNvPr id="2" name="Titolo 1"/>
          <p:cNvSpPr>
            <a:spLocks noGrp="1"/>
          </p:cNvSpPr>
          <p:nvPr>
            <p:ph type="title"/>
          </p:nvPr>
        </p:nvSpPr>
        <p:spPr>
          <a:xfrm>
            <a:off x="2433099" y="2130948"/>
            <a:ext cx="7354957" cy="3069205"/>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Abbiamo sentito la vicinanza e l'unità della Famiglia religiosa, unite in un solo cuore e in un'unica mente.</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783490" y="488271"/>
            <a:ext cx="739725" cy="798991"/>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106" y="454766"/>
            <a:ext cx="688445" cy="688445"/>
          </a:xfrm>
          <a:prstGeom prst="ellipse">
            <a:avLst/>
          </a:prstGeom>
          <a:ln>
            <a:noFill/>
          </a:ln>
          <a:effectLst>
            <a:softEdge rad="112500"/>
          </a:effectLst>
        </p:spPr>
      </p:pic>
    </p:spTree>
    <p:extLst>
      <p:ext uri="{BB962C8B-B14F-4D97-AF65-F5344CB8AC3E}">
        <p14:creationId xmlns:p14="http://schemas.microsoft.com/office/powerpoint/2010/main" val="86987790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675871" y="418683"/>
            <a:ext cx="11017188" cy="5971334"/>
          </a:xfrm>
          <a:prstGeom prst="rect">
            <a:avLst/>
          </a:prstGeom>
        </p:spPr>
      </p:pic>
      <p:sp>
        <p:nvSpPr>
          <p:cNvPr id="2" name="Titolo 1"/>
          <p:cNvSpPr>
            <a:spLocks noGrp="1"/>
          </p:cNvSpPr>
          <p:nvPr>
            <p:ph type="title"/>
          </p:nvPr>
        </p:nvSpPr>
        <p:spPr>
          <a:xfrm>
            <a:off x="1004190" y="2109767"/>
            <a:ext cx="10360549" cy="2965838"/>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Ci ha aiutato a diventare più appassionate nell'amare Gesù, come lo amava Padre Luigi e a diffondere il suo messaggio di carità e di fiducia nella Provvidenza alla gente.</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750858" y="497151"/>
            <a:ext cx="710213" cy="767114"/>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3682" y="404444"/>
            <a:ext cx="625366" cy="625366"/>
          </a:xfrm>
          <a:prstGeom prst="ellipse">
            <a:avLst/>
          </a:prstGeom>
          <a:ln>
            <a:noFill/>
          </a:ln>
          <a:effectLst>
            <a:softEdge rad="112500"/>
          </a:effectLst>
        </p:spPr>
      </p:pic>
    </p:spTree>
    <p:extLst>
      <p:ext uri="{BB962C8B-B14F-4D97-AF65-F5344CB8AC3E}">
        <p14:creationId xmlns:p14="http://schemas.microsoft.com/office/powerpoint/2010/main" val="586530605"/>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585927" y="380459"/>
            <a:ext cx="10981678" cy="6055851"/>
          </a:xfrm>
          <a:prstGeom prst="rect">
            <a:avLst/>
          </a:prstGeom>
        </p:spPr>
      </p:pic>
      <p:sp>
        <p:nvSpPr>
          <p:cNvPr id="2" name="Titolo 1"/>
          <p:cNvSpPr>
            <a:spLocks noGrp="1"/>
          </p:cNvSpPr>
          <p:nvPr>
            <p:ph type="title"/>
          </p:nvPr>
        </p:nvSpPr>
        <p:spPr>
          <a:xfrm>
            <a:off x="1379213" y="1487630"/>
            <a:ext cx="8942816" cy="3841507"/>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È stato un invito a vivere e diffondere il carisma affidatoci dal nostro amato Fondatore, a mantenere nei nostri cuori la fiamma della carità sempre radiosa e ardente.</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756256" y="467665"/>
            <a:ext cx="641094" cy="692457"/>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724" y="497148"/>
            <a:ext cx="633489" cy="633489"/>
          </a:xfrm>
          <a:prstGeom prst="ellipse">
            <a:avLst/>
          </a:prstGeom>
          <a:ln>
            <a:noFill/>
          </a:ln>
          <a:effectLst>
            <a:softEdge rad="112500"/>
          </a:effectLst>
        </p:spPr>
      </p:pic>
    </p:spTree>
    <p:extLst>
      <p:ext uri="{BB962C8B-B14F-4D97-AF65-F5344CB8AC3E}">
        <p14:creationId xmlns:p14="http://schemas.microsoft.com/office/powerpoint/2010/main" val="109606441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559294" y="196327"/>
            <a:ext cx="11159230" cy="6417537"/>
          </a:xfrm>
          <a:prstGeom prst="rect">
            <a:avLst/>
          </a:prstGeom>
        </p:spPr>
      </p:pic>
      <p:sp>
        <p:nvSpPr>
          <p:cNvPr id="2" name="Titolo 1"/>
          <p:cNvSpPr>
            <a:spLocks noGrp="1"/>
          </p:cNvSpPr>
          <p:nvPr>
            <p:ph type="title"/>
          </p:nvPr>
        </p:nvSpPr>
        <p:spPr>
          <a:xfrm>
            <a:off x="1361043" y="1404306"/>
            <a:ext cx="9172103" cy="4001578"/>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La presenza della Fiamma della Carità è stata una benedizione per la nostra comunità e per la nostra provincia. Questa Fiamma ci mantiene unite come un'unica Famiglia di Padre Luigi.</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652415" y="356125"/>
            <a:ext cx="785810" cy="848768"/>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5118" y="569584"/>
            <a:ext cx="635309" cy="635309"/>
          </a:xfrm>
          <a:prstGeom prst="ellipse">
            <a:avLst/>
          </a:prstGeom>
          <a:ln>
            <a:noFill/>
          </a:ln>
          <a:effectLst>
            <a:softEdge rad="112500"/>
          </a:effectLst>
        </p:spPr>
      </p:pic>
    </p:spTree>
    <p:extLst>
      <p:ext uri="{BB962C8B-B14F-4D97-AF65-F5344CB8AC3E}">
        <p14:creationId xmlns:p14="http://schemas.microsoft.com/office/powerpoint/2010/main" val="286562876"/>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550416" y="183112"/>
            <a:ext cx="11150353" cy="6232124"/>
          </a:xfrm>
          <a:prstGeom prst="rect">
            <a:avLst/>
          </a:prstGeom>
        </p:spPr>
      </p:pic>
      <p:sp>
        <p:nvSpPr>
          <p:cNvPr id="2" name="Titolo 1"/>
          <p:cNvSpPr>
            <a:spLocks noGrp="1"/>
          </p:cNvSpPr>
          <p:nvPr>
            <p:ph type="title"/>
          </p:nvPr>
        </p:nvSpPr>
        <p:spPr>
          <a:xfrm>
            <a:off x="1434048" y="1378455"/>
            <a:ext cx="9588231" cy="3416182"/>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Alla presenza della Fiamma della Carità, abbiamo trascorso più tempo in preghiera, riflettendo sulla vita di San Luigi e sulle sue virtù.</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1022279" y="327051"/>
            <a:ext cx="678490" cy="732850"/>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7262" y="693476"/>
            <a:ext cx="744707" cy="744707"/>
          </a:xfrm>
          <a:prstGeom prst="ellipse">
            <a:avLst/>
          </a:prstGeom>
          <a:ln>
            <a:noFill/>
          </a:ln>
          <a:effectLst>
            <a:softEdge rad="112500"/>
          </a:effectLst>
        </p:spPr>
      </p:pic>
    </p:spTree>
    <p:extLst>
      <p:ext uri="{BB962C8B-B14F-4D97-AF65-F5344CB8AC3E}">
        <p14:creationId xmlns:p14="http://schemas.microsoft.com/office/powerpoint/2010/main" val="60606863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514904" y="319596"/>
            <a:ext cx="11221375" cy="6098959"/>
          </a:xfrm>
          <a:prstGeom prst="rect">
            <a:avLst/>
          </a:prstGeom>
        </p:spPr>
      </p:pic>
      <p:sp>
        <p:nvSpPr>
          <p:cNvPr id="2" name="Titolo 1"/>
          <p:cNvSpPr>
            <a:spLocks noGrp="1"/>
          </p:cNvSpPr>
          <p:nvPr>
            <p:ph type="title"/>
          </p:nvPr>
        </p:nvSpPr>
        <p:spPr>
          <a:xfrm>
            <a:off x="767494" y="844074"/>
            <a:ext cx="10869432" cy="3982368"/>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La Fiamma della Carità ci ha ricordato di impegnarci nella santità, vissuta nelle nostre piccole cose, come ha fatto Padre Luigi. Questo evento ci ha rinnovato nello spirito della Famiglia delle Suore della Provvidenza.</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759639" y="386957"/>
            <a:ext cx="710309" cy="767217"/>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8688" y="319596"/>
            <a:ext cx="834578" cy="834578"/>
          </a:xfrm>
          <a:prstGeom prst="ellipse">
            <a:avLst/>
          </a:prstGeom>
          <a:ln>
            <a:noFill/>
          </a:ln>
          <a:effectLst>
            <a:softEdge rad="112500"/>
          </a:effectLst>
        </p:spPr>
      </p:pic>
    </p:spTree>
    <p:extLst>
      <p:ext uri="{BB962C8B-B14F-4D97-AF65-F5344CB8AC3E}">
        <p14:creationId xmlns:p14="http://schemas.microsoft.com/office/powerpoint/2010/main" val="3240637111"/>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408373" y="275208"/>
            <a:ext cx="11221375" cy="6241002"/>
          </a:xfrm>
          <a:prstGeom prst="rect">
            <a:avLst/>
          </a:prstGeom>
        </p:spPr>
      </p:pic>
      <p:pic>
        <p:nvPicPr>
          <p:cNvPr id="5" name="Immagine 4"/>
          <p:cNvPicPr>
            <a:picLocks noChangeAspect="1"/>
          </p:cNvPicPr>
          <p:nvPr/>
        </p:nvPicPr>
        <p:blipFill>
          <a:blip r:embed="rId3"/>
          <a:stretch>
            <a:fillRect/>
          </a:stretch>
        </p:blipFill>
        <p:spPr>
          <a:xfrm>
            <a:off x="10571665" y="494219"/>
            <a:ext cx="791753" cy="855187"/>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9290" y="2056838"/>
            <a:ext cx="3068959" cy="3068959"/>
          </a:xfrm>
          <a:prstGeom prst="ellipse">
            <a:avLst/>
          </a:prstGeom>
          <a:ln>
            <a:noFill/>
          </a:ln>
          <a:effectLst>
            <a:softEdge rad="112500"/>
          </a:effectLst>
        </p:spPr>
      </p:pic>
    </p:spTree>
    <p:extLst>
      <p:ext uri="{BB962C8B-B14F-4D97-AF65-F5344CB8AC3E}">
        <p14:creationId xmlns:p14="http://schemas.microsoft.com/office/powerpoint/2010/main" val="105089900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9" y="130394"/>
            <a:ext cx="848373" cy="848373"/>
          </a:xfrm>
          <a:prstGeom prst="ellipse">
            <a:avLst/>
          </a:prstGeom>
          <a:ln>
            <a:noFill/>
          </a:ln>
          <a:effectLst>
            <a:softEdge rad="112500"/>
          </a:effectLst>
        </p:spPr>
      </p:pic>
      <p:pic>
        <p:nvPicPr>
          <p:cNvPr id="6" name="Immagine 5"/>
          <p:cNvPicPr>
            <a:picLocks noChangeAspect="1"/>
          </p:cNvPicPr>
          <p:nvPr/>
        </p:nvPicPr>
        <p:blipFill>
          <a:blip r:embed="rId3"/>
          <a:stretch>
            <a:fillRect/>
          </a:stretch>
        </p:blipFill>
        <p:spPr>
          <a:xfrm>
            <a:off x="11151865" y="170146"/>
            <a:ext cx="934260" cy="1009111"/>
          </a:xfrm>
          <a:prstGeom prst="rect">
            <a:avLst/>
          </a:prstGeom>
        </p:spPr>
      </p:pic>
      <p:grpSp>
        <p:nvGrpSpPr>
          <p:cNvPr id="8" name="Gruppo 7"/>
          <p:cNvGrpSpPr/>
          <p:nvPr/>
        </p:nvGrpSpPr>
        <p:grpSpPr>
          <a:xfrm>
            <a:off x="5002772" y="3371353"/>
            <a:ext cx="2802110" cy="3237995"/>
            <a:chOff x="2576275" y="1558537"/>
            <a:chExt cx="2935705" cy="3834063"/>
          </a:xfrm>
        </p:grpSpPr>
        <p:sp>
          <p:nvSpPr>
            <p:cNvPr id="5" name="Pergamena 1 4"/>
            <p:cNvSpPr/>
            <p:nvPr/>
          </p:nvSpPr>
          <p:spPr>
            <a:xfrm>
              <a:off x="2576275" y="1558537"/>
              <a:ext cx="2935705" cy="3834063"/>
            </a:xfrm>
            <a:prstGeom prst="verticalScroll">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3" name="Rettangolo 2"/>
            <p:cNvSpPr/>
            <p:nvPr/>
          </p:nvSpPr>
          <p:spPr>
            <a:xfrm>
              <a:off x="3211028" y="1683813"/>
              <a:ext cx="2021305" cy="3033844"/>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a:spAutoFit/>
            </a:bodyPr>
            <a:lstStyle/>
            <a:p>
              <a:pPr marR="121285" algn="ctr">
                <a:lnSpc>
                  <a:spcPct val="250000"/>
                </a:lnSpc>
                <a:spcAft>
                  <a:spcPts val="0"/>
                </a:spcAft>
              </a:pPr>
              <a:r>
                <a:rPr lang="it-IT" sz="2000" b="1" dirty="0">
                  <a:solidFill>
                    <a:schemeClr val="bg1"/>
                  </a:solidFill>
                  <a:latin typeface="Arial Rounded MT Bold" panose="020F0704030504030204" pitchFamily="34" charset="0"/>
                  <a:ea typeface="Calibri" panose="020F0502020204030204" pitchFamily="34" charset="0"/>
                  <a:cs typeface="Times New Roman" panose="02020603050405020304" pitchFamily="18" charset="0"/>
                </a:rPr>
                <a:t>RISONANZE ESPRESSE DA ALCUNE SORELLE </a:t>
              </a:r>
              <a:endParaRPr lang="en-US" sz="1600" dirty="0">
                <a:solidFill>
                  <a:schemeClr val="bg1"/>
                </a:solidFill>
                <a:effectLst/>
                <a:latin typeface="Arial Rounded MT Bold" panose="020F0704030504030204" pitchFamily="34" charset="0"/>
                <a:ea typeface="Calibri" panose="020F0502020204030204" pitchFamily="34" charset="0"/>
                <a:cs typeface="Times New Roman" panose="02020603050405020304" pitchFamily="18" charset="0"/>
              </a:endParaRPr>
            </a:p>
          </p:txBody>
        </p:sp>
      </p:grpSp>
      <p:pic>
        <p:nvPicPr>
          <p:cNvPr id="9" name="Immagin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11050" y="3568423"/>
            <a:ext cx="1895726" cy="1378862"/>
          </a:xfrm>
          <a:prstGeom prst="rect">
            <a:avLst/>
          </a:prstGeom>
        </p:spPr>
      </p:pic>
      <p:pic>
        <p:nvPicPr>
          <p:cNvPr id="10" name="Immagin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36463" y="281175"/>
            <a:ext cx="2276743" cy="1324755"/>
          </a:xfrm>
          <a:prstGeom prst="rect">
            <a:avLst/>
          </a:prstGeom>
        </p:spPr>
      </p:pic>
      <p:pic>
        <p:nvPicPr>
          <p:cNvPr id="13" name="Immagin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48585" y="5293963"/>
            <a:ext cx="2621755" cy="1183431"/>
          </a:xfrm>
          <a:prstGeom prst="rect">
            <a:avLst/>
          </a:prstGeom>
        </p:spPr>
      </p:pic>
      <p:pic>
        <p:nvPicPr>
          <p:cNvPr id="14" name="Immagin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61670" y="2387120"/>
            <a:ext cx="1272599" cy="1696799"/>
          </a:xfrm>
          <a:prstGeom prst="rect">
            <a:avLst/>
          </a:prstGeom>
        </p:spPr>
      </p:pic>
      <p:pic>
        <p:nvPicPr>
          <p:cNvPr id="15" name="Immagin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4911" y="303367"/>
            <a:ext cx="1259820" cy="1890911"/>
          </a:xfrm>
          <a:prstGeom prst="rect">
            <a:avLst/>
          </a:prstGeom>
        </p:spPr>
      </p:pic>
      <p:pic>
        <p:nvPicPr>
          <p:cNvPr id="16" name="Immagin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75362" y="4524709"/>
            <a:ext cx="1331762" cy="2084640"/>
          </a:xfrm>
          <a:prstGeom prst="rect">
            <a:avLst/>
          </a:prstGeom>
        </p:spPr>
      </p:pic>
      <p:pic>
        <p:nvPicPr>
          <p:cNvPr id="17" name="Immagin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65339" y="1851572"/>
            <a:ext cx="1496441" cy="2232347"/>
          </a:xfrm>
          <a:prstGeom prst="rect">
            <a:avLst/>
          </a:prstGeom>
        </p:spPr>
      </p:pic>
      <p:pic>
        <p:nvPicPr>
          <p:cNvPr id="18" name="Immagine 1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64727" y="158818"/>
            <a:ext cx="1326016" cy="2001656"/>
          </a:xfrm>
          <a:prstGeom prst="rect">
            <a:avLst/>
          </a:prstGeom>
        </p:spPr>
      </p:pic>
      <p:pic>
        <p:nvPicPr>
          <p:cNvPr id="19" name="Immagine 1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937503" y="394029"/>
            <a:ext cx="1242821" cy="2761826"/>
          </a:xfrm>
          <a:prstGeom prst="rect">
            <a:avLst/>
          </a:prstGeom>
        </p:spPr>
      </p:pic>
      <p:pic>
        <p:nvPicPr>
          <p:cNvPr id="21" name="Immagine 20"/>
          <p:cNvPicPr>
            <a:picLocks noChangeAspect="1"/>
          </p:cNvPicPr>
          <p:nvPr/>
        </p:nvPicPr>
        <p:blipFill rotWithShape="1">
          <a:blip r:embed="rId13" cstate="print">
            <a:extLst>
              <a:ext uri="{28A0092B-C50C-407E-A947-70E740481C1C}">
                <a14:useLocalDpi xmlns:a14="http://schemas.microsoft.com/office/drawing/2010/main" val="0"/>
              </a:ext>
            </a:extLst>
          </a:blip>
          <a:srcRect l="22395" r="20811"/>
          <a:stretch/>
        </p:blipFill>
        <p:spPr>
          <a:xfrm>
            <a:off x="277689" y="4731092"/>
            <a:ext cx="1410183" cy="1878257"/>
          </a:xfrm>
          <a:prstGeom prst="rect">
            <a:avLst/>
          </a:prstGeom>
        </p:spPr>
      </p:pic>
      <p:pic>
        <p:nvPicPr>
          <p:cNvPr id="22" name="Immagine 21"/>
          <p:cNvPicPr>
            <a:picLocks noChangeAspect="1"/>
          </p:cNvPicPr>
          <p:nvPr/>
        </p:nvPicPr>
        <p:blipFill rotWithShape="1">
          <a:blip r:embed="rId14" cstate="print">
            <a:extLst>
              <a:ext uri="{28A0092B-C50C-407E-A947-70E740481C1C}">
                <a14:useLocalDpi xmlns:a14="http://schemas.microsoft.com/office/drawing/2010/main" val="0"/>
              </a:ext>
            </a:extLst>
          </a:blip>
          <a:srcRect l="17537" r="12338"/>
          <a:stretch/>
        </p:blipFill>
        <p:spPr>
          <a:xfrm>
            <a:off x="5585202" y="257487"/>
            <a:ext cx="1917032" cy="3419082"/>
          </a:xfrm>
          <a:prstGeom prst="rect">
            <a:avLst/>
          </a:prstGeom>
          <a:ln>
            <a:noFill/>
          </a:ln>
          <a:effectLst>
            <a:softEdge rad="112500"/>
          </a:effectLst>
        </p:spPr>
      </p:pic>
      <p:pic>
        <p:nvPicPr>
          <p:cNvPr id="23" name="Immagine 22"/>
          <p:cNvPicPr>
            <a:picLocks noChangeAspect="1"/>
          </p:cNvPicPr>
          <p:nvPr/>
        </p:nvPicPr>
        <p:blipFill rotWithShape="1">
          <a:blip r:embed="rId15" cstate="print">
            <a:extLst>
              <a:ext uri="{28A0092B-C50C-407E-A947-70E740481C1C}">
                <a14:useLocalDpi xmlns:a14="http://schemas.microsoft.com/office/drawing/2010/main" val="0"/>
              </a:ext>
            </a:extLst>
          </a:blip>
          <a:srcRect t="29240" r="13310"/>
          <a:stretch/>
        </p:blipFill>
        <p:spPr>
          <a:xfrm>
            <a:off x="7707073" y="4533999"/>
            <a:ext cx="1241446" cy="1955986"/>
          </a:xfrm>
          <a:prstGeom prst="rect">
            <a:avLst/>
          </a:prstGeom>
        </p:spPr>
      </p:pic>
      <p:pic>
        <p:nvPicPr>
          <p:cNvPr id="24" name="Immagine 23"/>
          <p:cNvPicPr>
            <a:picLocks noChangeAspect="1"/>
          </p:cNvPicPr>
          <p:nvPr/>
        </p:nvPicPr>
        <p:blipFill rotWithShape="1">
          <a:blip r:embed="rId16" cstate="print">
            <a:extLst>
              <a:ext uri="{28A0092B-C50C-407E-A947-70E740481C1C}">
                <a14:useLocalDpi xmlns:a14="http://schemas.microsoft.com/office/drawing/2010/main" val="0"/>
              </a:ext>
            </a:extLst>
          </a:blip>
          <a:srcRect l="7131" t="14824" r="6641" b="13941"/>
          <a:stretch/>
        </p:blipFill>
        <p:spPr>
          <a:xfrm>
            <a:off x="2386302" y="303367"/>
            <a:ext cx="1339133" cy="2458405"/>
          </a:xfrm>
          <a:prstGeom prst="rect">
            <a:avLst/>
          </a:prstGeom>
        </p:spPr>
      </p:pic>
      <p:pic>
        <p:nvPicPr>
          <p:cNvPr id="25" name="Immagine 24"/>
          <p:cNvPicPr>
            <a:picLocks noChangeAspect="1"/>
          </p:cNvPicPr>
          <p:nvPr/>
        </p:nvPicPr>
        <p:blipFill rotWithShape="1">
          <a:blip r:embed="rId17" cstate="print">
            <a:extLst>
              <a:ext uri="{28A0092B-C50C-407E-A947-70E740481C1C}">
                <a14:useLocalDpi xmlns:a14="http://schemas.microsoft.com/office/drawing/2010/main" val="0"/>
              </a:ext>
            </a:extLst>
          </a:blip>
          <a:srcRect l="15069" t="14035" r="16160" b="8538"/>
          <a:stretch/>
        </p:blipFill>
        <p:spPr>
          <a:xfrm>
            <a:off x="3689204" y="4361851"/>
            <a:ext cx="1260646" cy="2186543"/>
          </a:xfrm>
          <a:prstGeom prst="rect">
            <a:avLst/>
          </a:prstGeom>
        </p:spPr>
      </p:pic>
      <p:pic>
        <p:nvPicPr>
          <p:cNvPr id="26" name="Immagine 25"/>
          <p:cNvPicPr>
            <a:picLocks noChangeAspect="1"/>
          </p:cNvPicPr>
          <p:nvPr/>
        </p:nvPicPr>
        <p:blipFill rotWithShape="1">
          <a:blip r:embed="rId18" cstate="print">
            <a:extLst>
              <a:ext uri="{28A0092B-C50C-407E-A947-70E740481C1C}">
                <a14:useLocalDpi xmlns:a14="http://schemas.microsoft.com/office/drawing/2010/main" val="0"/>
              </a:ext>
            </a:extLst>
          </a:blip>
          <a:srcRect l="20425" t="16470" r="17202" b="11111"/>
          <a:stretch/>
        </p:blipFill>
        <p:spPr>
          <a:xfrm>
            <a:off x="212949" y="2591700"/>
            <a:ext cx="1750472" cy="1741969"/>
          </a:xfrm>
          <a:prstGeom prst="rect">
            <a:avLst/>
          </a:prstGeom>
        </p:spPr>
      </p:pic>
      <p:pic>
        <p:nvPicPr>
          <p:cNvPr id="27" name="Immagine 26"/>
          <p:cNvPicPr>
            <a:picLocks noChangeAspect="1"/>
          </p:cNvPicPr>
          <p:nvPr/>
        </p:nvPicPr>
        <p:blipFill rotWithShape="1">
          <a:blip r:embed="rId19"/>
          <a:srcRect l="13105" r="5416"/>
          <a:stretch/>
        </p:blipFill>
        <p:spPr>
          <a:xfrm>
            <a:off x="2137230" y="2877667"/>
            <a:ext cx="1499052" cy="1381512"/>
          </a:xfrm>
          <a:prstGeom prst="rect">
            <a:avLst/>
          </a:prstGeom>
        </p:spPr>
      </p:pic>
    </p:spTree>
    <p:extLst>
      <p:ext uri="{BB962C8B-B14F-4D97-AF65-F5344CB8AC3E}">
        <p14:creationId xmlns:p14="http://schemas.microsoft.com/office/powerpoint/2010/main" val="133336344"/>
      </p:ext>
    </p:extLst>
  </p:cSld>
  <p:clrMapOvr>
    <a:masterClrMapping/>
  </p:clrMapOvr>
  <p:transition spd="slow">
    <p:circl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396419" y="452237"/>
            <a:ext cx="11398927" cy="6365289"/>
          </a:xfrm>
          <a:prstGeom prst="rect">
            <a:avLst/>
          </a:prstGeom>
        </p:spPr>
      </p:pic>
      <p:pic>
        <p:nvPicPr>
          <p:cNvPr id="5" name="Immagine 4"/>
          <p:cNvPicPr>
            <a:picLocks noChangeAspect="1"/>
          </p:cNvPicPr>
          <p:nvPr/>
        </p:nvPicPr>
        <p:blipFill>
          <a:blip r:embed="rId3"/>
          <a:stretch>
            <a:fillRect/>
          </a:stretch>
        </p:blipFill>
        <p:spPr>
          <a:xfrm>
            <a:off x="10635873" y="452237"/>
            <a:ext cx="740210" cy="799514"/>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9294" y="551954"/>
            <a:ext cx="834501" cy="834501"/>
          </a:xfrm>
          <a:prstGeom prst="ellipse">
            <a:avLst/>
          </a:prstGeom>
          <a:ln>
            <a:noFill/>
          </a:ln>
          <a:effectLst>
            <a:softEdge rad="112500"/>
          </a:effectLst>
        </p:spPr>
      </p:pic>
      <p:sp>
        <p:nvSpPr>
          <p:cNvPr id="7" name="Ovale 6"/>
          <p:cNvSpPr/>
          <p:nvPr/>
        </p:nvSpPr>
        <p:spPr>
          <a:xfrm>
            <a:off x="1393795" y="2115305"/>
            <a:ext cx="9666469" cy="3312177"/>
          </a:xfrm>
          <a:prstGeom prst="ellipse">
            <a:avLst/>
          </a:prstGeom>
          <a:no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O Padre Luigi, dal seggio di gloria, ove godi il premio delle tue virtù e dei tuoi dolori, continua a benedire, le tue figlie che tanto amasti, qui sulla terra.</a:t>
            </a:r>
          </a:p>
        </p:txBody>
      </p:sp>
    </p:spTree>
    <p:extLst>
      <p:ext uri="{BB962C8B-B14F-4D97-AF65-F5344CB8AC3E}">
        <p14:creationId xmlns:p14="http://schemas.microsoft.com/office/powerpoint/2010/main" val="1622693177"/>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300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296780" y="356125"/>
            <a:ext cx="11359602" cy="6100822"/>
          </a:xfrm>
          <a:prstGeom prst="rect">
            <a:avLst/>
          </a:prstGeom>
        </p:spPr>
      </p:pic>
      <p:sp>
        <p:nvSpPr>
          <p:cNvPr id="2" name="Titolo 1"/>
          <p:cNvSpPr>
            <a:spLocks noGrp="1"/>
          </p:cNvSpPr>
          <p:nvPr>
            <p:ph type="title"/>
          </p:nvPr>
        </p:nvSpPr>
        <p:spPr>
          <a:xfrm>
            <a:off x="970059" y="1892410"/>
            <a:ext cx="9857532" cy="3124863"/>
          </a:xfrm>
          <a:noFill/>
        </p:spPr>
        <p:style>
          <a:lnRef idx="0">
            <a:schemeClr val="accent6"/>
          </a:lnRef>
          <a:fillRef idx="3">
            <a:schemeClr val="accent6"/>
          </a:fillRef>
          <a:effectRef idx="3">
            <a:schemeClr val="accent6"/>
          </a:effectRef>
          <a:fontRef idx="minor">
            <a:schemeClr val="lt1"/>
          </a:fontRef>
        </p:style>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cs typeface="Arial" panose="020B0604020202020204" pitchFamily="34" charset="0"/>
              </a:rPr>
              <a:t>Ho vissuto un senso di appartenenza e di unità più profondo come un'unica Famiglia religiosa; ho sentito che l'intera Famiglia religiosa era vicina a noi.</a:t>
            </a:r>
            <a:endPar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cs typeface="Arial" panose="020B0604020202020204" pitchFamily="34" charset="0"/>
            </a:endParaRPr>
          </a:p>
        </p:txBody>
      </p:sp>
      <p:pic>
        <p:nvPicPr>
          <p:cNvPr id="5" name="Immagine 4"/>
          <p:cNvPicPr>
            <a:picLocks noChangeAspect="1"/>
          </p:cNvPicPr>
          <p:nvPr/>
        </p:nvPicPr>
        <p:blipFill>
          <a:blip r:embed="rId3"/>
          <a:stretch>
            <a:fillRect/>
          </a:stretch>
        </p:blipFill>
        <p:spPr>
          <a:xfrm>
            <a:off x="10827591" y="356125"/>
            <a:ext cx="766645" cy="828067"/>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0629" y="424595"/>
            <a:ext cx="759597" cy="759597"/>
          </a:xfrm>
          <a:prstGeom prst="ellipse">
            <a:avLst/>
          </a:prstGeom>
          <a:ln>
            <a:noFill/>
          </a:ln>
          <a:effectLst>
            <a:softEdge rad="112500"/>
          </a:effectLst>
        </p:spPr>
      </p:pic>
    </p:spTree>
    <p:extLst>
      <p:ext uri="{BB962C8B-B14F-4D97-AF65-F5344CB8AC3E}">
        <p14:creationId xmlns:p14="http://schemas.microsoft.com/office/powerpoint/2010/main" val="3813925059"/>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6846" y="363984"/>
            <a:ext cx="10386874" cy="5823752"/>
          </a:xfrm>
        </p:spPr>
      </p:pic>
      <p:pic>
        <p:nvPicPr>
          <p:cNvPr id="5" name="Immagine 4"/>
          <p:cNvPicPr>
            <a:picLocks noChangeAspect="1"/>
          </p:cNvPicPr>
          <p:nvPr/>
        </p:nvPicPr>
        <p:blipFill>
          <a:blip r:embed="rId3"/>
          <a:stretch>
            <a:fillRect/>
          </a:stretch>
        </p:blipFill>
        <p:spPr>
          <a:xfrm>
            <a:off x="10395750" y="431737"/>
            <a:ext cx="727969" cy="786293"/>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1660" y="437763"/>
            <a:ext cx="790113" cy="790113"/>
          </a:xfrm>
          <a:prstGeom prst="ellipse">
            <a:avLst/>
          </a:prstGeom>
          <a:ln>
            <a:noFill/>
          </a:ln>
          <a:effectLst>
            <a:softEdge rad="112500"/>
          </a:effectLst>
        </p:spPr>
      </p:pic>
      <p:sp>
        <p:nvSpPr>
          <p:cNvPr id="8" name="Rettangolo 7"/>
          <p:cNvSpPr/>
          <p:nvPr/>
        </p:nvSpPr>
        <p:spPr>
          <a:xfrm>
            <a:off x="1759504" y="1844625"/>
            <a:ext cx="8118924" cy="4140557"/>
          </a:xfrm>
          <a:prstGeom prst="rect">
            <a:avLst/>
          </a:prstGeom>
        </p:spPr>
        <p:txBody>
          <a:bodyPr wrap="square">
            <a:sp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a typeface="Calibri" panose="020F0502020204030204" pitchFamily="34" charset="0"/>
                <a:cs typeface="Times New Roman" panose="02020603050405020304" pitchFamily="18" charset="0"/>
              </a:rPr>
              <a:t>Mi sono sentita ispirata a vivere la carità in modi piccoli e semplici di ogni giorno, prima di tutto nella mia comunità e verso tutte le persone che incontro.</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spTree>
    <p:extLst>
      <p:ext uri="{BB962C8B-B14F-4D97-AF65-F5344CB8AC3E}">
        <p14:creationId xmlns:p14="http://schemas.microsoft.com/office/powerpoint/2010/main" val="1132267133"/>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p:cNvPicPr>
            <a:picLocks noChangeAspect="1"/>
          </p:cNvPicPr>
          <p:nvPr/>
        </p:nvPicPr>
        <p:blipFill>
          <a:blip r:embed="rId2"/>
          <a:stretch>
            <a:fillRect/>
          </a:stretch>
        </p:blipFill>
        <p:spPr>
          <a:xfrm>
            <a:off x="692457" y="299255"/>
            <a:ext cx="10786368" cy="6086291"/>
          </a:xfrm>
          <a:prstGeom prst="rect">
            <a:avLst/>
          </a:prstGeom>
        </p:spPr>
      </p:pic>
      <p:pic>
        <p:nvPicPr>
          <p:cNvPr id="10" name="Immagine 9"/>
          <p:cNvPicPr>
            <a:picLocks noChangeAspect="1"/>
          </p:cNvPicPr>
          <p:nvPr/>
        </p:nvPicPr>
        <p:blipFill>
          <a:blip r:embed="rId3"/>
          <a:stretch>
            <a:fillRect/>
          </a:stretch>
        </p:blipFill>
        <p:spPr>
          <a:xfrm>
            <a:off x="10867019" y="395620"/>
            <a:ext cx="611806" cy="660823"/>
          </a:xfrm>
          <a:prstGeom prst="rect">
            <a:avLst/>
          </a:prstGeom>
        </p:spPr>
      </p:pic>
      <p:pic>
        <p:nvPicPr>
          <p:cNvPr id="11" name="Immagin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2457" y="299255"/>
            <a:ext cx="757187" cy="757187"/>
          </a:xfrm>
          <a:prstGeom prst="ellipse">
            <a:avLst/>
          </a:prstGeom>
          <a:ln>
            <a:noFill/>
          </a:ln>
          <a:effectLst>
            <a:softEdge rad="112500"/>
          </a:effectLst>
        </p:spPr>
      </p:pic>
      <p:sp>
        <p:nvSpPr>
          <p:cNvPr id="3" name="Titolo 2"/>
          <p:cNvSpPr>
            <a:spLocks noGrp="1"/>
          </p:cNvSpPr>
          <p:nvPr>
            <p:ph type="title"/>
          </p:nvPr>
        </p:nvSpPr>
        <p:spPr>
          <a:xfrm>
            <a:off x="1015391" y="2161418"/>
            <a:ext cx="9788055" cy="3119151"/>
          </a:xfrm>
          <a:noFill/>
          <a:ln>
            <a:noFill/>
          </a:ln>
        </p:spPr>
        <p:style>
          <a:lnRef idx="0">
            <a:scrgbClr r="0" g="0" b="0"/>
          </a:lnRef>
          <a:fillRef idx="0">
            <a:scrgbClr r="0" g="0" b="0"/>
          </a:fillRef>
          <a:effectRef idx="0">
            <a:scrgbClr r="0" g="0" b="0"/>
          </a:effectRef>
          <a:fontRef idx="minor">
            <a:schemeClr val="lt1"/>
          </a:fontRef>
        </p:style>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Siamo state rafforzate e rinnovate per servire con gioia e umiltà e continuare a diffondere gentilezza, impegno, fede, fedeltà e amore nella nostra missione.</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spTree>
    <p:extLst>
      <p:ext uri="{BB962C8B-B14F-4D97-AF65-F5344CB8AC3E}">
        <p14:creationId xmlns:p14="http://schemas.microsoft.com/office/powerpoint/2010/main" val="2113552546"/>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687465" y="303056"/>
            <a:ext cx="10768612" cy="5844786"/>
          </a:xfrm>
          <a:prstGeom prst="rect">
            <a:avLst/>
          </a:prstGeom>
        </p:spPr>
      </p:pic>
      <p:pic>
        <p:nvPicPr>
          <p:cNvPr id="5" name="Immagine 4"/>
          <p:cNvPicPr>
            <a:picLocks noChangeAspect="1"/>
          </p:cNvPicPr>
          <p:nvPr/>
        </p:nvPicPr>
        <p:blipFill>
          <a:blip r:embed="rId3"/>
          <a:stretch>
            <a:fillRect/>
          </a:stretch>
        </p:blipFill>
        <p:spPr>
          <a:xfrm>
            <a:off x="10432870" y="405095"/>
            <a:ext cx="920929" cy="994712"/>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465" y="480412"/>
            <a:ext cx="919394" cy="919394"/>
          </a:xfrm>
          <a:prstGeom prst="ellipse">
            <a:avLst/>
          </a:prstGeom>
          <a:ln>
            <a:noFill/>
          </a:ln>
          <a:effectLst>
            <a:softEdge rad="112500"/>
          </a:effectLst>
        </p:spPr>
      </p:pic>
      <p:sp>
        <p:nvSpPr>
          <p:cNvPr id="7" name="Rettangolo 6"/>
          <p:cNvSpPr/>
          <p:nvPr/>
        </p:nvSpPr>
        <p:spPr>
          <a:xfrm>
            <a:off x="899447" y="1971248"/>
            <a:ext cx="10344647" cy="3309560"/>
          </a:xfrm>
          <a:prstGeom prst="rect">
            <a:avLst/>
          </a:prstGeom>
        </p:spPr>
        <p:txBody>
          <a:bodyPr wrap="square">
            <a:sp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a typeface="Calibri" panose="020F0502020204030204" pitchFamily="34" charset="0"/>
                <a:cs typeface="Times New Roman" panose="02020603050405020304" pitchFamily="18" charset="0"/>
              </a:rPr>
              <a:t>Diventiamo più consapevoli della Provvidenza di Dio che ci guida ogni giorno e ci insegna a confidare in Lui e ad affidare a Lui tutte le nostre preoccupazioni.</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spTree>
    <p:extLst>
      <p:ext uri="{BB962C8B-B14F-4D97-AF65-F5344CB8AC3E}">
        <p14:creationId xmlns:p14="http://schemas.microsoft.com/office/powerpoint/2010/main" val="2663728201"/>
      </p:ext>
    </p:extLst>
  </p:cSld>
  <p:clrMapOvr>
    <a:masterClrMapping/>
  </p:clrMapOvr>
  <p:transition spd="slow">
    <p:circl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621437" y="470509"/>
            <a:ext cx="10591059" cy="6081104"/>
          </a:xfrm>
          <a:prstGeom prst="rect">
            <a:avLst/>
          </a:prstGeom>
        </p:spPr>
      </p:pic>
      <p:sp>
        <p:nvSpPr>
          <p:cNvPr id="2" name="Titolo 1"/>
          <p:cNvSpPr>
            <a:spLocks noGrp="1"/>
          </p:cNvSpPr>
          <p:nvPr>
            <p:ph type="title"/>
          </p:nvPr>
        </p:nvSpPr>
        <p:spPr>
          <a:xfrm>
            <a:off x="1311965" y="2480806"/>
            <a:ext cx="9597225" cy="2520564"/>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Aspettavo con impazienza di accogliere la Fiamma della Carità. Ho sentito la presenza di Padre Luigi con noi.</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205433" y="499857"/>
            <a:ext cx="835841" cy="902807"/>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437" y="470509"/>
            <a:ext cx="932155" cy="932155"/>
          </a:xfrm>
          <a:prstGeom prst="ellipse">
            <a:avLst/>
          </a:prstGeom>
          <a:ln>
            <a:noFill/>
          </a:ln>
          <a:effectLst>
            <a:softEdge rad="112500"/>
          </a:effectLst>
        </p:spPr>
      </p:pic>
    </p:spTree>
    <p:extLst>
      <p:ext uri="{BB962C8B-B14F-4D97-AF65-F5344CB8AC3E}">
        <p14:creationId xmlns:p14="http://schemas.microsoft.com/office/powerpoint/2010/main" val="1346353719"/>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630315" y="506125"/>
            <a:ext cx="10972799" cy="5992329"/>
          </a:xfrm>
          <a:prstGeom prst="rect">
            <a:avLst/>
          </a:prstGeom>
        </p:spPr>
      </p:pic>
      <p:sp>
        <p:nvSpPr>
          <p:cNvPr id="2" name="Titolo 1"/>
          <p:cNvSpPr>
            <a:spLocks noGrp="1"/>
          </p:cNvSpPr>
          <p:nvPr>
            <p:ph type="title"/>
          </p:nvPr>
        </p:nvSpPr>
        <p:spPr>
          <a:xfrm>
            <a:off x="1819124" y="1137346"/>
            <a:ext cx="8674873" cy="3736804"/>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È stata un'esperienza arricchente e meravigliosa che ha portato gioia e grazia, ci ha invitate a radicarci nella carità e a non esitare a confidare nella Provvidenza di Dio.</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091304" y="1171951"/>
            <a:ext cx="805386" cy="869913"/>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3389" y="839038"/>
            <a:ext cx="665825" cy="665825"/>
          </a:xfrm>
          <a:prstGeom prst="ellipse">
            <a:avLst/>
          </a:prstGeom>
          <a:ln>
            <a:noFill/>
          </a:ln>
          <a:effectLst>
            <a:softEdge rad="112500"/>
          </a:effectLst>
        </p:spPr>
      </p:pic>
    </p:spTree>
    <p:extLst>
      <p:ext uri="{BB962C8B-B14F-4D97-AF65-F5344CB8AC3E}">
        <p14:creationId xmlns:p14="http://schemas.microsoft.com/office/powerpoint/2010/main" val="2722492143"/>
      </p:ext>
    </p:extLst>
  </p:cSld>
  <p:clrMapOvr>
    <a:masterClrMapping/>
  </p:clrMapOvr>
  <p:transition spd="slow">
    <p:circl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506027" y="507270"/>
            <a:ext cx="11079332" cy="5831386"/>
          </a:xfrm>
          <a:prstGeom prst="rect">
            <a:avLst/>
          </a:prstGeom>
        </p:spPr>
      </p:pic>
      <p:sp>
        <p:nvSpPr>
          <p:cNvPr id="2" name="Titolo 1"/>
          <p:cNvSpPr>
            <a:spLocks noGrp="1"/>
          </p:cNvSpPr>
          <p:nvPr>
            <p:ph type="title"/>
          </p:nvPr>
        </p:nvSpPr>
        <p:spPr>
          <a:xfrm>
            <a:off x="1313897" y="1881842"/>
            <a:ext cx="10103614" cy="2902227"/>
          </a:xfrm>
        </p:spPr>
        <p:txBody>
          <a:bodyPr>
            <a:noAutofit/>
          </a:bodyPr>
          <a:lstStyle/>
          <a:p>
            <a:pPr algn="ctr">
              <a:lnSpc>
                <a:spcPct val="150000"/>
              </a:lnSpc>
            </a:pPr>
            <a:r>
              <a:rPr lang="it-IT"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rPr>
              <a:t>La presenza della Fiamma della Carità è stata un'occasione per condividere con i nostri collaboratori, i bambini e la comunità, come Padre Luigi abbia operato, la sua fiducia nella Provvidenza di Dio e i suoi atti di carità che lo hanno reso santo.</a:t>
            </a:r>
            <a:endParaRPr 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Arial Rounded MT Bold" panose="020F0704030504030204" pitchFamily="34" charset="0"/>
            </a:endParaRPr>
          </a:p>
        </p:txBody>
      </p:sp>
      <p:pic>
        <p:nvPicPr>
          <p:cNvPr id="5" name="Immagine 4"/>
          <p:cNvPicPr>
            <a:picLocks noChangeAspect="1"/>
          </p:cNvPicPr>
          <p:nvPr/>
        </p:nvPicPr>
        <p:blipFill>
          <a:blip r:embed="rId3"/>
          <a:stretch>
            <a:fillRect/>
          </a:stretch>
        </p:blipFill>
        <p:spPr>
          <a:xfrm>
            <a:off x="10539004" y="720110"/>
            <a:ext cx="878507" cy="948892"/>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441" y="578067"/>
            <a:ext cx="948892" cy="948892"/>
          </a:xfrm>
          <a:prstGeom prst="ellipse">
            <a:avLst/>
          </a:prstGeom>
          <a:ln>
            <a:noFill/>
          </a:ln>
          <a:effectLst>
            <a:softEdge rad="112500"/>
          </a:effectLst>
        </p:spPr>
      </p:pic>
    </p:spTree>
    <p:extLst>
      <p:ext uri="{BB962C8B-B14F-4D97-AF65-F5344CB8AC3E}">
        <p14:creationId xmlns:p14="http://schemas.microsoft.com/office/powerpoint/2010/main" val="38134056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383</TotalTime>
  <Words>513</Words>
  <Application>Microsoft Office PowerPoint</Application>
  <PresentationFormat>Widescreen</PresentationFormat>
  <Paragraphs>21</Paragraphs>
  <Slides>20</Slides>
  <Notes>0</Notes>
  <HiddenSlides>0</HiddenSlides>
  <MMClips>1</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20</vt:i4>
      </vt:variant>
    </vt:vector>
  </HeadingPairs>
  <TitlesOfParts>
    <vt:vector size="25" baseType="lpstr">
      <vt:lpstr>Arial</vt:lpstr>
      <vt:lpstr>Arial Rounded MT Bold</vt:lpstr>
      <vt:lpstr>Calibri</vt:lpstr>
      <vt:lpstr>Calibri Light</vt:lpstr>
      <vt:lpstr>Tema di Office</vt:lpstr>
      <vt:lpstr>Presentazione standard di PowerPoint</vt:lpstr>
      <vt:lpstr>Presentazione standard di PowerPoint</vt:lpstr>
      <vt:lpstr>Ho vissuto un senso di appartenenza e di unità più profondo come un'unica Famiglia religiosa; ho sentito che l'intera Famiglia religiosa era vicina a noi.</vt:lpstr>
      <vt:lpstr>Presentazione standard di PowerPoint</vt:lpstr>
      <vt:lpstr>Siamo state rafforzate e rinnovate per servire con gioia e umiltà e continuare a diffondere gentilezza, impegno, fede, fedeltà e amore nella nostra missione.</vt:lpstr>
      <vt:lpstr>Presentazione standard di PowerPoint</vt:lpstr>
      <vt:lpstr>Aspettavo con impazienza di accogliere la Fiamma della Carità. Ho sentito la presenza di Padre Luigi con noi.</vt:lpstr>
      <vt:lpstr>È stata un'esperienza arricchente e meravigliosa che ha portato gioia e grazia, ci ha invitate a radicarci nella carità e a non esitare a confidare nella Provvidenza di Dio.</vt:lpstr>
      <vt:lpstr>La presenza della Fiamma della Carità è stata un'occasione per condividere con i nostri collaboratori, i bambini e la comunità, come Padre Luigi abbia operato, la sua fiducia nella Provvidenza di Dio e i suoi atti di carità che lo hanno reso santo.</vt:lpstr>
      <vt:lpstr>Abbiamo sentito che Padre Luigi stesso ci stava visitando e abbiamo percepito la sua presenza vicina.</vt:lpstr>
      <vt:lpstr>La fiamma della carità ci ha toccato il cuore e ci ha lasciato un'immensa gioia nel celebrare la santità del nostro Fondatore.</vt:lpstr>
      <vt:lpstr>È stata un'esperienza ispiratrice e arricchente: confrontare la nostra vita e missione con quella di Padre Luigi per trarre nuovo vigore ed entusiasmo.</vt:lpstr>
      <vt:lpstr>Abbiamo sentito la vicinanza e l'unità della Famiglia religiosa, unite in un solo cuore e in un'unica mente.</vt:lpstr>
      <vt:lpstr>Ci ha aiutato a diventare più appassionate nell'amare Gesù, come lo amava Padre Luigi e a diffondere il suo messaggio di carità e di fiducia nella Provvidenza alla gente.</vt:lpstr>
      <vt:lpstr>È stato un invito a vivere e diffondere il carisma affidatoci dal nostro amato Fondatore, a mantenere nei nostri cuori la fiamma della carità sempre radiosa e ardente.</vt:lpstr>
      <vt:lpstr>La presenza della Fiamma della Carità è stata una benedizione per la nostra comunità e per la nostra provincia. Questa Fiamma ci mantiene unite come un'unica Famiglia di Padre Luigi.</vt:lpstr>
      <vt:lpstr>Alla presenza della Fiamma della Carità, abbiamo trascorso più tempo in preghiera, riflettendo sulla vita di San Luigi e sulle sue virtù.</vt:lpstr>
      <vt:lpstr>La Fiamma della Carità ci ha ricordato di impegnarci nella santità, vissuta nelle nostre piccole cose, come ha fatto Padre Luigi. Questo evento ci ha rinnovato nello spirito della Famiglia delle Suore della Provvidenza.</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sr. Gracy</dc:creator>
  <cp:lastModifiedBy>Valeria Scopece</cp:lastModifiedBy>
  <cp:revision>36</cp:revision>
  <dcterms:created xsi:type="dcterms:W3CDTF">2025-12-03T15:15:24Z</dcterms:created>
  <dcterms:modified xsi:type="dcterms:W3CDTF">2025-12-15T13:47:43Z</dcterms:modified>
</cp:coreProperties>
</file>